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8e3a3f2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88e3a3f2a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8e3a3f2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8e3a3f2a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e3a3f2a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8e3a3f2a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8e3a3f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8e3a3f2a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8e3a3f2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88e3a3f2a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8e3a3f2a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8e3a3f2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8e3a3f2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88e3a3f2a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8e3a3f2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88e3a3f2a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8e3a3f2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88e3a3f2a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e3a3f2a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88e3a3f2a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8e3a3f2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88e3a3f2a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8e3a3f2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88e3a3f2a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8e3a3f2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88e3a3f2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ca1b755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6ca1b7555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8e3a3f2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88e3a3f2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ca1b755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ca1b75551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8e3a3f2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88e3a3f2a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ca1b75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6ca1b7555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ca1b755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ca1b755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a1b755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ca1b7555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ca1b755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6ca1b7555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ca1b755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6ca1b755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ca1b755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ca1b7555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ca1b7555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6ca1b7555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ca1b755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ca1b755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ca1b755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ca1b7555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ca1b755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6ca1b755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ca1b755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ca1b7555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ca1b75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6ca1b7555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8e3a3f2a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8e3a3f2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8e3a3f2a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8e3a3f2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8e3a3f2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88e3a3f2a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8e3a3f2a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88e3a3f2a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e3a3f2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88e3a3f2ad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8e3a3f2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88e3a3f2a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8e3a3f2a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88e3a3f2a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88e3a3f2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388e3a3f2a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8e3a3f2a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88e3a3f2a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8e3a3f2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88e3a3f2a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8e3a3f2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88e3a3f2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8e3a3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88e3a3f2a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8e3a3f2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88e3a3f2a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8e3a3f2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388e3a3f2a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8e3a3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88e3a3f2a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8e3a3f2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88e3a3f2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8e3a3f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88e3a3f2a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8e3a3f2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88e3a3f2a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1173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547" y="394467"/>
            <a:ext cx="2109413" cy="7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567" y="112230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01173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">
    <p:bg>
      <p:bgPr>
        <a:solidFill>
          <a:srgbClr val="01173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 2">
    <p:bg>
      <p:bgPr>
        <a:solidFill>
          <a:srgbClr val="01173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547" y="394467"/>
            <a:ext cx="2821858" cy="101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8221" y="2238735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tcher.balena.io/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579547" y="3322183"/>
            <a:ext cx="7478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</a:pPr>
            <a:r>
              <a:rPr lang="en-US"/>
              <a:t>With RISC-V, Fedora,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click on </a:t>
            </a:r>
            <a:r>
              <a:rPr b="1" i="1" lang="en-US"/>
              <a:t>Flash!</a:t>
            </a:r>
            <a:endParaRPr b="1" i="1"/>
          </a:p>
        </p:txBody>
      </p:sp>
      <p:pic>
        <p:nvPicPr>
          <p:cNvPr id="106" name="Google Shape;106;p17" title="Screenshot From 2025-10-03 12-02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8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Confirm that you want to proceed by clicking on the </a:t>
            </a:r>
            <a:r>
              <a:rPr b="1" i="1" lang="en-US"/>
              <a:t>Yes, I’m sure</a:t>
            </a:r>
            <a:r>
              <a:rPr lang="en-US"/>
              <a:t> button…</a:t>
            </a:r>
            <a:endParaRPr/>
          </a:p>
        </p:txBody>
      </p:sp>
      <p:pic>
        <p:nvPicPr>
          <p:cNvPr id="113" name="Google Shape;113;p18" title="Screenshot From 2025-10-03 12-04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Balena Etcher needs you to authenticate (sudo </a:t>
            </a:r>
            <a:r>
              <a:rPr lang="en-US"/>
              <a:t>privileges)...</a:t>
            </a:r>
            <a:br>
              <a:rPr lang="en-US"/>
            </a:br>
            <a:br>
              <a:rPr lang="en-US"/>
            </a:br>
            <a:r>
              <a:rPr lang="en-US"/>
              <a:t>Enter your password…</a:t>
            </a:r>
            <a:endParaRPr/>
          </a:p>
        </p:txBody>
      </p:sp>
      <p:pic>
        <p:nvPicPr>
          <p:cNvPr id="120" name="Google Shape;120;p19" title="Screenshot From 2025-10-03 12-05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56012"/>
            <a:ext cx="6416787" cy="4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the waiting game…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program will flash and verify the image…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This takes a MANY minutes…</a:t>
            </a:r>
            <a:endParaRPr/>
          </a:p>
        </p:txBody>
      </p:sp>
      <p:pic>
        <p:nvPicPr>
          <p:cNvPr id="127" name="Google Shape;127;p20" title="Screenshot From 2025-10-03 12-06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78800"/>
            <a:ext cx="6416788" cy="41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Done!!!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You can now remove the media from your machine and close Balena Etcher…</a:t>
            </a:r>
            <a:endParaRPr/>
          </a:p>
        </p:txBody>
      </p:sp>
      <p:pic>
        <p:nvPicPr>
          <p:cNvPr id="134" name="Google Shape;134;p21" title="Screenshot From 2025-10-03 13-07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70487"/>
            <a:ext cx="6416788" cy="41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Requirements: </a:t>
            </a:r>
            <a:br>
              <a:rPr lang="en-US"/>
            </a:b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DC Roma II Laptop (or Desktop)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Previously flashed Fedora 42 microSd card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#5 torx driver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Smudger</a:t>
            </a:r>
            <a:endParaRPr/>
          </a:p>
        </p:txBody>
      </p:sp>
      <p:pic>
        <p:nvPicPr>
          <p:cNvPr id="147" name="Google Shape;147;p23" title="PXL_20251009_182025571.jpg"/>
          <p:cNvPicPr preferRelativeResize="0"/>
          <p:nvPr/>
        </p:nvPicPr>
        <p:blipFill rotWithShape="1">
          <a:blip r:embed="rId3">
            <a:alphaModFix/>
          </a:blip>
          <a:srcRect b="13653" l="5334" r="4858" t="4143"/>
          <a:stretch/>
        </p:blipFill>
        <p:spPr>
          <a:xfrm>
            <a:off x="7548200" y="1153487"/>
            <a:ext cx="3968075" cy="48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Ensure power is </a:t>
            </a:r>
            <a:r>
              <a:rPr b="1" lang="en-US"/>
              <a:t>OFF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4" name="Google Shape;154;p24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supply is disconnected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 cables attached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1" name="Google Shape;161;p25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all modules</a:t>
            </a:r>
            <a:endParaRPr/>
          </a:p>
        </p:txBody>
      </p:sp>
      <p:pic>
        <p:nvPicPr>
          <p:cNvPr id="168" name="Google Shape;168;p26" title="lab1-release-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837162"/>
            <a:ext cx="6416783" cy="48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4025" y="3892575"/>
            <a:ext cx="54582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Yuning Liang</a:t>
            </a:r>
            <a:br>
              <a:rPr lang="en-US"/>
            </a:br>
            <a:r>
              <a:rPr lang="en-US"/>
              <a:t>CEO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Deep Computing</a:t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51200" y="3892575"/>
            <a:ext cx="63171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Matt St. Onge</a:t>
            </a:r>
            <a:br>
              <a:rPr lang="en-US"/>
            </a:br>
            <a:r>
              <a:rPr lang="en-US"/>
              <a:t>Associate Principal Solutions Architect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Red Hat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75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200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the bottom, there are 5 screws - unscrew them with the torx bit.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They will not come out all the way (by design)</a:t>
            </a:r>
            <a:endParaRPr/>
          </a:p>
        </p:txBody>
      </p:sp>
      <p:pic>
        <p:nvPicPr>
          <p:cNvPr id="175" name="Google Shape;175;p27" title="lab1-un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1351550"/>
            <a:ext cx="5880776" cy="44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flip the laptop over.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Carefully, open it flat on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table…</a:t>
            </a:r>
            <a:endParaRPr/>
          </a:p>
        </p:txBody>
      </p:sp>
      <p:pic>
        <p:nvPicPr>
          <p:cNvPr id="182" name="Google Shape;182;p28" title="lab1-open-fl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401" y="1197487"/>
            <a:ext cx="3494123" cy="473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333850" y="1456000"/>
            <a:ext cx="74700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use the smudger to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separate the keyboard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base.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You must use extreme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 as the ribbon cable from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keyboard is attached to the mainboard.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9" name="Google Shape;189;p29" title="lab1-open-li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75" y="1271562"/>
            <a:ext cx="3711850" cy="45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Only lift the keyboard enough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 able to disconnect the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 safely.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keyboard gently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aside…</a:t>
            </a:r>
            <a:endParaRPr/>
          </a:p>
        </p:txBody>
      </p:sp>
      <p:pic>
        <p:nvPicPr>
          <p:cNvPr id="196" name="Google Shape;196;p30" title="lab1-disconnect-ribb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56012"/>
            <a:ext cx="6416783" cy="4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2" name="Google Shape;202;p3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Using the smudger…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disconnect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battery.</a:t>
            </a:r>
            <a:endParaRPr/>
          </a:p>
        </p:txBody>
      </p:sp>
      <p:pic>
        <p:nvPicPr>
          <p:cNvPr id="203" name="Google Shape;203;p31" title="lab1-dis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02" y="1183350"/>
            <a:ext cx="4566448" cy="47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9" name="Google Shape;209;p3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WIth the battery safely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disconnected, we can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continue…</a:t>
            </a:r>
            <a:endParaRPr/>
          </a:p>
        </p:txBody>
      </p:sp>
      <p:pic>
        <p:nvPicPr>
          <p:cNvPr id="210" name="Google Shape;210;p32" title="lab1-batt-disconnec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75" y="1522700"/>
            <a:ext cx="4913777" cy="4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Now, we’ll use the smudger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gently open the metal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bracket that secures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card.</a:t>
            </a:r>
            <a:endParaRPr/>
          </a:p>
        </p:txBody>
      </p:sp>
      <p:pic>
        <p:nvPicPr>
          <p:cNvPr id="217" name="Google Shape;217;p33" title="lab1-old-microS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6" y="1169400"/>
            <a:ext cx="3833601" cy="5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Use Extreme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Caution. Gently lift the latch &amp;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 not remove it!!</a:t>
            </a:r>
            <a:endParaRPr/>
          </a:p>
        </p:txBody>
      </p:sp>
      <p:pic>
        <p:nvPicPr>
          <p:cNvPr id="224" name="Google Shape;224;p34" title="lab1-lift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76" y="1169400"/>
            <a:ext cx="3841974" cy="5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0" name="Google Shape;230;p3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9: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the old microSD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card (if present)...</a:t>
            </a:r>
            <a:endParaRPr/>
          </a:p>
        </p:txBody>
      </p:sp>
      <p:pic>
        <p:nvPicPr>
          <p:cNvPr id="231" name="Google Shape;231;p35" title="lab1-remove-replace-c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601" y="1258325"/>
            <a:ext cx="3733174" cy="495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10: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NEW (Fedora 42)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 into the slot.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Session Overview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57" name="Google Shape;57;p10" title="DC-ROMA-RISC-V-Laptop-II_21_24062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999" y="2213725"/>
            <a:ext cx="2837775" cy="2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 title="fedora-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872" y="4677275"/>
            <a:ext cx="47720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43" name="Google Shape;243;p3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close the card latch…</a:t>
            </a:r>
            <a:endParaRPr/>
          </a:p>
        </p:txBody>
      </p:sp>
      <p:pic>
        <p:nvPicPr>
          <p:cNvPr id="244" name="Google Shape;244;p37" title="lab1-close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550" y="1456001"/>
            <a:ext cx="5891901" cy="456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battery…</a:t>
            </a:r>
            <a:endParaRPr/>
          </a:p>
        </p:txBody>
      </p:sp>
      <p:pic>
        <p:nvPicPr>
          <p:cNvPr id="251" name="Google Shape;251;p38" title="lab1-re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337575"/>
            <a:ext cx="55473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7" name="Google Shape;257;p3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keyboard’s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cable…</a:t>
            </a:r>
            <a:endParaRPr/>
          </a:p>
        </p:txBody>
      </p:sp>
      <p:pic>
        <p:nvPicPr>
          <p:cNvPr id="258" name="Google Shape;258;p39" title="lab1-reconnect-k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9" y="1219488"/>
            <a:ext cx="5669048" cy="4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64" name="Google Shape;264;p4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</a:t>
            </a:r>
            <a:r>
              <a:rPr lang="en-US"/>
              <a:t>ribbon</a:t>
            </a:r>
            <a:r>
              <a:rPr lang="en-US"/>
              <a:t> connector should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easily go back into place…</a:t>
            </a:r>
            <a:endParaRPr/>
          </a:p>
        </p:txBody>
      </p:sp>
      <p:pic>
        <p:nvPicPr>
          <p:cNvPr id="265" name="Google Shape;265;p40" title="lab1-reconnect-kb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25" y="1180525"/>
            <a:ext cx="4467898" cy="50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Realign the keyboard into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its place…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carefully close it and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it over…</a:t>
            </a:r>
            <a:endParaRPr/>
          </a:p>
        </p:txBody>
      </p:sp>
      <p:pic>
        <p:nvPicPr>
          <p:cNvPr id="272" name="Google Shape;272;p41" title="lab1-replace-k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775" y="1313875"/>
            <a:ext cx="4064325" cy="4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8" name="Google Shape;278;p4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secure the 5 screws.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 </a:t>
            </a:r>
            <a:r>
              <a:rPr lang="en-US"/>
              <a:t>Do not over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tighten them as it could</a:t>
            </a:r>
            <a:r>
              <a:rPr lang="en-US"/>
              <a:t>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damage the laptop…</a:t>
            </a:r>
            <a:r>
              <a:rPr lang="en-US"/>
              <a:t> </a:t>
            </a:r>
            <a:endParaRPr/>
          </a:p>
        </p:txBody>
      </p:sp>
      <p:pic>
        <p:nvPicPr>
          <p:cNvPr id="279" name="Google Shape;279;p42" title="lab1-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75" y="1504644"/>
            <a:ext cx="5943598" cy="447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85" name="Google Shape;285;p4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Replace the modules back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into their slots…</a:t>
            </a:r>
            <a:endParaRPr/>
          </a:p>
        </p:txBody>
      </p:sp>
      <p:pic>
        <p:nvPicPr>
          <p:cNvPr id="286" name="Google Shape;286;p43" title="lab1-replace-modul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07824"/>
            <a:ext cx="5836327" cy="4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2" name="Google Shape;292;p4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the machine back over.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power supply.</a:t>
            </a:r>
            <a:endParaRPr/>
          </a:p>
        </p:txBody>
      </p:sp>
      <p:pic>
        <p:nvPicPr>
          <p:cNvPr id="293" name="Google Shape;293;p44" title="PXL_20251009_1820255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101" y="1296225"/>
            <a:ext cx="3704651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9" name="Google Shape;299;p4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Press the power button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boot the computer…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(do not login yet)</a:t>
            </a:r>
            <a:endParaRPr/>
          </a:p>
        </p:txBody>
      </p:sp>
      <p:pic>
        <p:nvPicPr>
          <p:cNvPr id="300" name="Google Shape;300;p45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350" y="1169400"/>
            <a:ext cx="3776400" cy="50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Image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23997" y="342900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Walkthrough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2" name="Google Shape;312;p47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9" name="Google Shape;319;p48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0" name="Google Shape;320;p4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6" name="Google Shape;326;p49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7" name="Google Shape;327;p4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33" name="Google Shape;333;p50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34" name="Google Shape;334;p5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0" name="Google Shape;340;p51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1" name="Google Shape;341;p5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7" name="Google Shape;347;p52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55" name="Google Shape;355;p5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1" name="Google Shape;361;p54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2" name="Google Shape;362;p5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368" name="Google Shape;368;p55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75" name="Google Shape;375;p5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33850" y="2947800"/>
            <a:ext cx="110199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 sz="2000" u="sng">
                <a:solidFill>
                  <a:srgbClr val="0000FF"/>
                </a:solidFill>
              </a:rPr>
              <a:t>http://120.92.155.32:8082/artifactory/virtOS/eswin-fedora/fedora-42-20250908.img.zip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Download the DC Roma II Fedora 42 image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1" name="Google Shape;381;p57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ls -l *.zip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-rw-r--r--. 1 mstonge mstonge 6102037516 Oct  1 19:09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unzip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 ls 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sdcard.img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Uncompress the downloaded Image file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Open Balena Etcher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br>
              <a:rPr lang="en-US"/>
            </a:br>
            <a:br>
              <a:rPr lang="en-US"/>
            </a:br>
            <a:r>
              <a:rPr lang="en-US"/>
              <a:t>NOTE: If you don’t already have it - download it from here: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https://etcher.balena.io/</a:t>
            </a:r>
            <a:r>
              <a:rPr lang="en-US"/>
              <a:t>   </a:t>
            </a:r>
            <a:endParaRPr/>
          </a:p>
        </p:txBody>
      </p:sp>
      <p:pic>
        <p:nvPicPr>
          <p:cNvPr id="85" name="Google Shape;85;p14" title="Screenshot From 2025-10-03 11-51-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13" y="1485425"/>
            <a:ext cx="6416787" cy="4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Flash from file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the image file you choose to flash with…</a:t>
            </a:r>
            <a:endParaRPr/>
          </a:p>
        </p:txBody>
      </p:sp>
      <p:pic>
        <p:nvPicPr>
          <p:cNvPr id="92" name="Google Shape;92;p15" title="Screenshot From 2025-10-03 11-59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24" y="1256037"/>
            <a:ext cx="5893476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Select target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your microSD card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click on </a:t>
            </a:r>
            <a:r>
              <a:rPr b="1" i="1" lang="en-US"/>
              <a:t>Select 1</a:t>
            </a:r>
            <a:endParaRPr b="1" i="1"/>
          </a:p>
        </p:txBody>
      </p:sp>
      <p:pic>
        <p:nvPicPr>
          <p:cNvPr id="99" name="Google Shape;99;p16" title="Screenshot From 2025-10-03 12-00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88" y="146920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